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836" r:id="rId4"/>
  </p:sldMasterIdLst>
  <p:notesMasterIdLst>
    <p:notesMasterId r:id="rId30"/>
  </p:notesMasterIdLst>
  <p:handoutMasterIdLst>
    <p:handoutMasterId r:id="rId31"/>
  </p:handoutMasterIdLst>
  <p:sldIdLst>
    <p:sldId id="435" r:id="rId5"/>
    <p:sldId id="438" r:id="rId6"/>
    <p:sldId id="439" r:id="rId7"/>
    <p:sldId id="436" r:id="rId8"/>
    <p:sldId id="424" r:id="rId9"/>
    <p:sldId id="432" r:id="rId10"/>
    <p:sldId id="437" r:id="rId11"/>
    <p:sldId id="440" r:id="rId12"/>
    <p:sldId id="259" r:id="rId13"/>
    <p:sldId id="260" r:id="rId14"/>
    <p:sldId id="441" r:id="rId15"/>
    <p:sldId id="404" r:id="rId16"/>
    <p:sldId id="442" r:id="rId17"/>
    <p:sldId id="443" r:id="rId18"/>
    <p:sldId id="444" r:id="rId19"/>
    <p:sldId id="449" r:id="rId20"/>
    <p:sldId id="446" r:id="rId21"/>
    <p:sldId id="447" r:id="rId22"/>
    <p:sldId id="448" r:id="rId23"/>
    <p:sldId id="445" r:id="rId24"/>
    <p:sldId id="452" r:id="rId25"/>
    <p:sldId id="451" r:id="rId26"/>
    <p:sldId id="427" r:id="rId27"/>
    <p:sldId id="453" r:id="rId28"/>
    <p:sldId id="431" r:id="rId29"/>
  </p:sldIdLst>
  <p:sldSz cx="13004800" cy="97536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rgbClr val="2F2B20"/>
        </a:solidFill>
        <a:latin typeface="Palatino" pitchFamily="2" charset="77"/>
        <a:ea typeface="+mn-ea"/>
        <a:cs typeface="+mn-cs"/>
        <a:sym typeface="Palatino" pitchFamily="2" charset="77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rgbClr val="2F2B20"/>
        </a:solidFill>
        <a:latin typeface="Palatino" pitchFamily="2" charset="77"/>
        <a:ea typeface="+mn-ea"/>
        <a:cs typeface="+mn-cs"/>
        <a:sym typeface="Palatino" pitchFamily="2" charset="77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rgbClr val="2F2B20"/>
        </a:solidFill>
        <a:latin typeface="Palatino" pitchFamily="2" charset="77"/>
        <a:ea typeface="+mn-ea"/>
        <a:cs typeface="+mn-cs"/>
        <a:sym typeface="Palatino" pitchFamily="2" charset="77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rgbClr val="2F2B20"/>
        </a:solidFill>
        <a:latin typeface="Palatino" pitchFamily="2" charset="77"/>
        <a:ea typeface="+mn-ea"/>
        <a:cs typeface="+mn-cs"/>
        <a:sym typeface="Palatino" pitchFamily="2" charset="77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rgbClr val="2F2B20"/>
        </a:solidFill>
        <a:latin typeface="Palatino" pitchFamily="2" charset="77"/>
        <a:ea typeface="+mn-ea"/>
        <a:cs typeface="+mn-cs"/>
        <a:sym typeface="Palatino" pitchFamily="2" charset="77"/>
      </a:defRPr>
    </a:lvl5pPr>
    <a:lvl6pPr marL="2286000" algn="l" defTabSz="914400" rtl="0" eaLnBrk="1" latinLnBrk="0" hangingPunct="1">
      <a:defRPr sz="1200" kern="1200">
        <a:solidFill>
          <a:srgbClr val="2F2B20"/>
        </a:solidFill>
        <a:latin typeface="Palatino" pitchFamily="2" charset="77"/>
        <a:ea typeface="+mn-ea"/>
        <a:cs typeface="+mn-cs"/>
        <a:sym typeface="Palatino" pitchFamily="2" charset="77"/>
      </a:defRPr>
    </a:lvl6pPr>
    <a:lvl7pPr marL="2743200" algn="l" defTabSz="914400" rtl="0" eaLnBrk="1" latinLnBrk="0" hangingPunct="1">
      <a:defRPr sz="1200" kern="1200">
        <a:solidFill>
          <a:srgbClr val="2F2B20"/>
        </a:solidFill>
        <a:latin typeface="Palatino" pitchFamily="2" charset="77"/>
        <a:ea typeface="+mn-ea"/>
        <a:cs typeface="+mn-cs"/>
        <a:sym typeface="Palatino" pitchFamily="2" charset="77"/>
      </a:defRPr>
    </a:lvl7pPr>
    <a:lvl8pPr marL="3200400" algn="l" defTabSz="914400" rtl="0" eaLnBrk="1" latinLnBrk="0" hangingPunct="1">
      <a:defRPr sz="1200" kern="1200">
        <a:solidFill>
          <a:srgbClr val="2F2B20"/>
        </a:solidFill>
        <a:latin typeface="Palatino" pitchFamily="2" charset="77"/>
        <a:ea typeface="+mn-ea"/>
        <a:cs typeface="+mn-cs"/>
        <a:sym typeface="Palatino" pitchFamily="2" charset="77"/>
      </a:defRPr>
    </a:lvl8pPr>
    <a:lvl9pPr marL="3657600" algn="l" defTabSz="914400" rtl="0" eaLnBrk="1" latinLnBrk="0" hangingPunct="1">
      <a:defRPr sz="1200" kern="1200">
        <a:solidFill>
          <a:srgbClr val="2F2B20"/>
        </a:solidFill>
        <a:latin typeface="Palatino" pitchFamily="2" charset="77"/>
        <a:ea typeface="+mn-ea"/>
        <a:cs typeface="+mn-cs"/>
        <a:sym typeface="Palatino" pitchFamily="2" charset="77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193"/>
    <a:srgbClr val="99C1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0C8977-8868-4C52-9C49-A4A133C5576B}" v="190" dt="2025-12-10T18:09:04.797"/>
    <p1510:client id="{EFFA824B-58AD-4CDE-A5D6-5C21E07A733B}" v="7" dt="2025-12-10T18:29:36.4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46" autoAdjust="0"/>
    <p:restoredTop sz="94694"/>
  </p:normalViewPr>
  <p:slideViewPr>
    <p:cSldViewPr snapToGrid="0">
      <p:cViewPr varScale="1">
        <p:scale>
          <a:sx n="85" d="100"/>
          <a:sy n="85" d="100"/>
        </p:scale>
        <p:origin x="1712" y="184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8D88B58-0826-FC4D-B811-787333D9C5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Palatino" charset="0"/>
                <a:sym typeface="Palatino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2C93-5C5C-A644-B0B5-9F2A76F61C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Palatino" charset="0"/>
                <a:sym typeface="Palatino" charset="0"/>
              </a:defRPr>
            </a:lvl1pPr>
          </a:lstStyle>
          <a:p>
            <a:pPr>
              <a:defRPr/>
            </a:pPr>
            <a:fld id="{32AA4AFE-97BC-0445-A111-7B873448B29E}" type="datetimeFigureOut">
              <a:rPr lang="en-US"/>
              <a:pPr>
                <a:defRPr/>
              </a:pPr>
              <a:t>1/27/26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7455B-ACBF-8749-A9AE-9BF2D1FEC34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Palatino" charset="0"/>
                <a:sym typeface="Palatino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A48CE4-4E7F-274F-AE5F-9A451193CD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Palatino" charset="0"/>
                <a:sym typeface="Palatino" charset="0"/>
              </a:defRPr>
            </a:lvl1pPr>
          </a:lstStyle>
          <a:p>
            <a:pPr>
              <a:defRPr/>
            </a:pPr>
            <a:fld id="{18176A90-F946-0443-8993-E1454D0641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0T19:49:54.53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18 16383,'8'-10'0,"-6"2"0,6 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0T19:49:54.53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18 16383,'8'-10'0,"-6"2"0,6 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>
            <a:extLst>
              <a:ext uri="{FF2B5EF4-FFF2-40B4-BE49-F238E27FC236}">
                <a16:creationId xmlns:a16="http://schemas.microsoft.com/office/drawing/2014/main" id="{E985543A-B376-0B49-BA6F-8757BFD9BD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B8A9DF8B-7BAC-3749-A987-8F1439F65D50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Palatino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Palatino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Palatino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Palatino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Palatino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>
            <a:extLst>
              <a:ext uri="{FF2B5EF4-FFF2-40B4-BE49-F238E27FC236}">
                <a16:creationId xmlns:a16="http://schemas.microsoft.com/office/drawing/2014/main" id="{9F175838-1AF3-E241-B11F-93F9AC4E35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4" name="Notes Placeholder 2">
            <a:extLst>
              <a:ext uri="{FF2B5EF4-FFF2-40B4-BE49-F238E27FC236}">
                <a16:creationId xmlns:a16="http://schemas.microsoft.com/office/drawing/2014/main" id="{8F9A2C6F-7619-5C4E-888B-CE69321E17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Palatino" pitchFamily="2" charset="77"/>
              </a:rPr>
              <a:t>Introductions</a:t>
            </a:r>
          </a:p>
          <a:p>
            <a:r>
              <a:rPr lang="en-US" altLang="en-US" dirty="0">
                <a:latin typeface="Palatino" pitchFamily="2" charset="77"/>
              </a:rPr>
              <a:t>Experience</a:t>
            </a:r>
          </a:p>
          <a:p>
            <a:endParaRPr lang="en-US" altLang="en-US" dirty="0">
              <a:latin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75062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Palatino" charset="0"/>
                <a:ea typeface="+mn-ea"/>
                <a:cs typeface="+mn-cs"/>
              </a:rPr>
              <a:t>Honoring life stories and small accomplishments.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758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Palatino" charset="0"/>
                <a:ea typeface="+mn-ea"/>
                <a:cs typeface="+mn-cs"/>
              </a:rPr>
              <a:t>Creating and nurturing meaningful experiences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159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ABC96-F2D8-DA50-E2BD-3A8AEAD52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>
            <a:extLst>
              <a:ext uri="{FF2B5EF4-FFF2-40B4-BE49-F238E27FC236}">
                <a16:creationId xmlns:a16="http://schemas.microsoft.com/office/drawing/2014/main" id="{F46547B2-949B-F943-CCEF-A6ACC15FC4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4" name="Notes Placeholder 2">
            <a:extLst>
              <a:ext uri="{FF2B5EF4-FFF2-40B4-BE49-F238E27FC236}">
                <a16:creationId xmlns:a16="http://schemas.microsoft.com/office/drawing/2014/main" id="{C29A4A35-DC2F-5486-E31E-D5C00210ED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Palatino" pitchFamily="2" charset="77"/>
              </a:rPr>
              <a:t>Introductions</a:t>
            </a:r>
          </a:p>
          <a:p>
            <a:r>
              <a:rPr lang="en-US" altLang="en-US">
                <a:latin typeface="Palatino" pitchFamily="2" charset="77"/>
              </a:rPr>
              <a:t>Experience</a:t>
            </a:r>
          </a:p>
          <a:p>
            <a:endParaRPr lang="en-US" altLang="en-US">
              <a:latin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61881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>
            <a:extLst>
              <a:ext uri="{FF2B5EF4-FFF2-40B4-BE49-F238E27FC236}">
                <a16:creationId xmlns:a16="http://schemas.microsoft.com/office/drawing/2014/main" id="{87895EC8-98ED-6142-A02D-BEDF9D7F8A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Notes Placeholder 2">
            <a:extLst>
              <a:ext uri="{FF2B5EF4-FFF2-40B4-BE49-F238E27FC236}">
                <a16:creationId xmlns:a16="http://schemas.microsoft.com/office/drawing/2014/main" id="{A3347E4B-BE03-D740-AF56-BAC9EA98D9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Palatino" pitchFamily="2" charset="77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B9492-24DF-286E-CBA1-233426A7A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9C2DD34B-E27A-CE79-10EC-E24369DE43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80438B7D-F916-4348-DC87-AA03095096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9688" eaLnBrk="1" hangingPunct="1"/>
            <a:r>
              <a:rPr lang="en-US" altLang="en-US" sz="2200">
                <a:solidFill>
                  <a:srgbClr val="000000"/>
                </a:solidFill>
                <a:latin typeface="Lucida Grande" panose="020B0600040502020204" pitchFamily="34" charset="0"/>
                <a:sym typeface="Lucida Grande" panose="020B0600040502020204" pitchFamily="34" charset="0"/>
              </a:rPr>
              <a:t>Many different ways to structure a company many historically look like this.</a:t>
            </a:r>
          </a:p>
          <a:p>
            <a:pPr marL="39688" eaLnBrk="1" hangingPunct="1"/>
            <a:endParaRPr lang="en-US" altLang="en-US" sz="2200">
              <a:solidFill>
                <a:srgbClr val="000000"/>
              </a:solidFill>
              <a:latin typeface="Lucida Grande" panose="020B0600040502020204" pitchFamily="34" charset="0"/>
              <a:sym typeface="Lucida Grande" panose="020B0600040502020204" pitchFamily="34" charset="0"/>
            </a:endParaRPr>
          </a:p>
          <a:p>
            <a:pPr marL="39688" eaLnBrk="1" hangingPunct="1"/>
            <a:r>
              <a:rPr lang="en-US" altLang="en-US" sz="2200">
                <a:solidFill>
                  <a:srgbClr val="000000"/>
                </a:solidFill>
                <a:latin typeface="Lucida Grande" panose="020B0600040502020204" pitchFamily="34" charset="0"/>
                <a:sym typeface="Lucida Grande" panose="020B0600040502020204" pitchFamily="34" charset="0"/>
              </a:rPr>
              <a:t>We don't we are a flat line organization</a:t>
            </a:r>
          </a:p>
          <a:p>
            <a:pPr marL="39688" eaLnBrk="1" hangingPunct="1"/>
            <a:endParaRPr lang="en-US" altLang="en-US" sz="2200">
              <a:solidFill>
                <a:srgbClr val="000000"/>
              </a:solidFill>
              <a:latin typeface="Lucida Grande" panose="020B0600040502020204" pitchFamily="34" charset="0"/>
              <a:sym typeface="Lucida Grande" panose="020B0600040502020204" pitchFamily="34" charset="0"/>
            </a:endParaRPr>
          </a:p>
          <a:p>
            <a:pPr marL="39688" eaLnBrk="1" hangingPunct="1"/>
            <a:r>
              <a:rPr lang="en-US" altLang="en-US" sz="2200">
                <a:solidFill>
                  <a:srgbClr val="000000"/>
                </a:solidFill>
                <a:latin typeface="Lucida Grande" panose="020B0600040502020204" pitchFamily="34" charset="0"/>
                <a:sym typeface="Lucida Grande" panose="020B0600040502020204" pitchFamily="34" charset="0"/>
              </a:rPr>
              <a:t>We are all partners with different sets of skills</a:t>
            </a:r>
          </a:p>
          <a:p>
            <a:pPr marL="39688" eaLnBrk="1" hangingPunct="1"/>
            <a:endParaRPr lang="en-US" altLang="en-US" sz="2200">
              <a:solidFill>
                <a:srgbClr val="000000"/>
              </a:solidFill>
              <a:latin typeface="Lucida Grande" panose="020B0600040502020204" pitchFamily="34" charset="0"/>
              <a:sym typeface="Lucida Grande" panose="020B0600040502020204" pitchFamily="34" charset="0"/>
            </a:endParaRPr>
          </a:p>
          <a:p>
            <a:pPr marL="39688" eaLnBrk="1" hangingPunct="1"/>
            <a:r>
              <a:rPr lang="en-US" altLang="en-US" sz="2200">
                <a:solidFill>
                  <a:srgbClr val="000000"/>
                </a:solidFill>
                <a:latin typeface="Lucida Grande" panose="020B0600040502020204" pitchFamily="34" charset="0"/>
                <a:sym typeface="Lucida Grande" panose="020B0600040502020204" pitchFamily="34" charset="0"/>
              </a:rPr>
              <a:t>We learn and grow from all of our partners in contrast to one regional president</a:t>
            </a:r>
          </a:p>
          <a:p>
            <a:pPr marL="39688" eaLnBrk="1" hangingPunct="1"/>
            <a:endParaRPr lang="en-US" altLang="en-US" sz="2200">
              <a:solidFill>
                <a:srgbClr val="000000"/>
              </a:solidFill>
              <a:latin typeface="Lucida Grande" panose="020B0600040502020204" pitchFamily="34" charset="0"/>
              <a:sym typeface="Lucida Grande" panose="020B0600040502020204" pitchFamily="34" charset="0"/>
            </a:endParaRPr>
          </a:p>
          <a:p>
            <a:pPr marL="39688" eaLnBrk="1" hangingPunct="1"/>
            <a:r>
              <a:rPr lang="en-US" altLang="en-US" sz="2200">
                <a:solidFill>
                  <a:srgbClr val="000000"/>
                </a:solidFill>
                <a:latin typeface="Lucida Grande" panose="020B0600040502020204" pitchFamily="34" charset="0"/>
                <a:sym typeface="Lucida Grande" panose="020B0600040502020204" pitchFamily="34" charset="0"/>
              </a:rPr>
              <a:t>We encourage one another to be vulnerable and to also speak up</a:t>
            </a:r>
          </a:p>
          <a:p>
            <a:pPr marL="39688" eaLnBrk="1" hangingPunct="1"/>
            <a:endParaRPr lang="en-US" altLang="en-US" sz="2200">
              <a:solidFill>
                <a:srgbClr val="000000"/>
              </a:solidFill>
              <a:latin typeface="Lucida Grande" panose="020B0600040502020204" pitchFamily="34" charset="0"/>
              <a:sym typeface="Lucida Grande" panose="020B0600040502020204" pitchFamily="34" charset="0"/>
            </a:endParaRPr>
          </a:p>
          <a:p>
            <a:pPr marL="39688" eaLnBrk="1" hangingPunct="1"/>
            <a:endParaRPr lang="en-US" altLang="en-US" sz="2200">
              <a:solidFill>
                <a:srgbClr val="000000"/>
              </a:solidFill>
              <a:latin typeface="Lucida Grande" panose="020B0600040502020204" pitchFamily="34" charset="0"/>
              <a:sym typeface="Lucida Grande" panose="020B06000405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148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8317EFD8-4151-5E40-985F-4865DE3AF7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605F8339-2489-3E49-A41E-E14BED23CE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9688" eaLnBrk="1" hangingPunct="1"/>
            <a:r>
              <a:rPr lang="en-US" altLang="en-US" sz="2200">
                <a:solidFill>
                  <a:srgbClr val="000000"/>
                </a:solidFill>
                <a:latin typeface="Lucida Grande" panose="020B0600040502020204" pitchFamily="34" charset="0"/>
                <a:sym typeface="Lucida Grande" panose="020B0600040502020204" pitchFamily="34" charset="0"/>
              </a:rPr>
              <a:t>Many different ways to structure a company many historically look like this.</a:t>
            </a:r>
          </a:p>
          <a:p>
            <a:pPr marL="39688" eaLnBrk="1" hangingPunct="1"/>
            <a:endParaRPr lang="en-US" altLang="en-US" sz="2200">
              <a:solidFill>
                <a:srgbClr val="000000"/>
              </a:solidFill>
              <a:latin typeface="Lucida Grande" panose="020B0600040502020204" pitchFamily="34" charset="0"/>
              <a:sym typeface="Lucida Grande" panose="020B0600040502020204" pitchFamily="34" charset="0"/>
            </a:endParaRPr>
          </a:p>
          <a:p>
            <a:pPr marL="39688" eaLnBrk="1" hangingPunct="1"/>
            <a:r>
              <a:rPr lang="en-US" altLang="en-US" sz="2200">
                <a:solidFill>
                  <a:srgbClr val="000000"/>
                </a:solidFill>
                <a:latin typeface="Lucida Grande" panose="020B0600040502020204" pitchFamily="34" charset="0"/>
                <a:sym typeface="Lucida Grande" panose="020B0600040502020204" pitchFamily="34" charset="0"/>
              </a:rPr>
              <a:t>We don't we are a flat line organization</a:t>
            </a:r>
          </a:p>
          <a:p>
            <a:pPr marL="39688" eaLnBrk="1" hangingPunct="1"/>
            <a:endParaRPr lang="en-US" altLang="en-US" sz="2200">
              <a:solidFill>
                <a:srgbClr val="000000"/>
              </a:solidFill>
              <a:latin typeface="Lucida Grande" panose="020B0600040502020204" pitchFamily="34" charset="0"/>
              <a:sym typeface="Lucida Grande" panose="020B0600040502020204" pitchFamily="34" charset="0"/>
            </a:endParaRPr>
          </a:p>
          <a:p>
            <a:pPr marL="39688" eaLnBrk="1" hangingPunct="1"/>
            <a:r>
              <a:rPr lang="en-US" altLang="en-US" sz="2200">
                <a:solidFill>
                  <a:srgbClr val="000000"/>
                </a:solidFill>
                <a:latin typeface="Lucida Grande" panose="020B0600040502020204" pitchFamily="34" charset="0"/>
                <a:sym typeface="Lucida Grande" panose="020B0600040502020204" pitchFamily="34" charset="0"/>
              </a:rPr>
              <a:t>We are all partners with different sets of skills</a:t>
            </a:r>
          </a:p>
          <a:p>
            <a:pPr marL="39688" eaLnBrk="1" hangingPunct="1"/>
            <a:endParaRPr lang="en-US" altLang="en-US" sz="2200">
              <a:solidFill>
                <a:srgbClr val="000000"/>
              </a:solidFill>
              <a:latin typeface="Lucida Grande" panose="020B0600040502020204" pitchFamily="34" charset="0"/>
              <a:sym typeface="Lucida Grande" panose="020B0600040502020204" pitchFamily="34" charset="0"/>
            </a:endParaRPr>
          </a:p>
          <a:p>
            <a:pPr marL="39688" eaLnBrk="1" hangingPunct="1"/>
            <a:r>
              <a:rPr lang="en-US" altLang="en-US" sz="2200">
                <a:solidFill>
                  <a:srgbClr val="000000"/>
                </a:solidFill>
                <a:latin typeface="Lucida Grande" panose="020B0600040502020204" pitchFamily="34" charset="0"/>
                <a:sym typeface="Lucida Grande" panose="020B0600040502020204" pitchFamily="34" charset="0"/>
              </a:rPr>
              <a:t>We learn and grow from all of our partners in contrast to one regional president</a:t>
            </a:r>
          </a:p>
          <a:p>
            <a:pPr marL="39688" eaLnBrk="1" hangingPunct="1"/>
            <a:endParaRPr lang="en-US" altLang="en-US" sz="2200">
              <a:solidFill>
                <a:srgbClr val="000000"/>
              </a:solidFill>
              <a:latin typeface="Lucida Grande" panose="020B0600040502020204" pitchFamily="34" charset="0"/>
              <a:sym typeface="Lucida Grande" panose="020B0600040502020204" pitchFamily="34" charset="0"/>
            </a:endParaRPr>
          </a:p>
          <a:p>
            <a:pPr marL="39688" eaLnBrk="1" hangingPunct="1"/>
            <a:r>
              <a:rPr lang="en-US" altLang="en-US" sz="2200">
                <a:solidFill>
                  <a:srgbClr val="000000"/>
                </a:solidFill>
                <a:latin typeface="Lucida Grande" panose="020B0600040502020204" pitchFamily="34" charset="0"/>
                <a:sym typeface="Lucida Grande" panose="020B0600040502020204" pitchFamily="34" charset="0"/>
              </a:rPr>
              <a:t>We encourage one another to be vulnerable and to also speak up</a:t>
            </a:r>
          </a:p>
          <a:p>
            <a:pPr marL="39688" eaLnBrk="1" hangingPunct="1"/>
            <a:endParaRPr lang="en-US" altLang="en-US" sz="2200">
              <a:solidFill>
                <a:srgbClr val="000000"/>
              </a:solidFill>
              <a:latin typeface="Lucida Grande" panose="020B0600040502020204" pitchFamily="34" charset="0"/>
              <a:sym typeface="Lucida Grande" panose="020B0600040502020204" pitchFamily="34" charset="0"/>
            </a:endParaRPr>
          </a:p>
          <a:p>
            <a:pPr marL="39688" eaLnBrk="1" hangingPunct="1"/>
            <a:endParaRPr lang="en-US" altLang="en-US" sz="2200">
              <a:solidFill>
                <a:srgbClr val="000000"/>
              </a:solidFill>
              <a:latin typeface="Lucida Grande" panose="020B0600040502020204" pitchFamily="34" charset="0"/>
              <a:sym typeface="Lucida Grande" panose="020B06000405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2FB97DE-B924-F447-B816-7F0A4F390E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D8CB2F5A-B36D-0142-BBF3-FD5531524C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Palatino" pitchFamily="2" charset="77"/>
              </a:rPr>
              <a:t>Each facility is in a Team of 3 or 4 other facilities to partner with the expectation that they collaborate often and hold each other accountable</a:t>
            </a:r>
          </a:p>
          <a:p>
            <a:endParaRPr lang="en-US" altLang="en-US" dirty="0">
              <a:latin typeface="Palatino" pitchFamily="2" charset="77"/>
            </a:endParaRPr>
          </a:p>
          <a:p>
            <a:r>
              <a:rPr lang="en-US" altLang="en-US" dirty="0">
                <a:latin typeface="Palatino" pitchFamily="2" charset="77"/>
              </a:rPr>
              <a:t>The Home office is a service center designed to serve, support and inspire the field. 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Palatino" charset="0"/>
                <a:ea typeface="+mn-ea"/>
                <a:cs typeface="+mn-cs"/>
              </a:rPr>
              <a:t>Building strong connections at home, work, and in the community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276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Palatino" charset="0"/>
                <a:ea typeface="+mn-ea"/>
                <a:cs typeface="+mn-cs"/>
              </a:rPr>
              <a:t>Taking accountability for one's work, care, and interactions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18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Palatino" charset="0"/>
                <a:ea typeface="+mn-ea"/>
                <a:cs typeface="+mn-cs"/>
              </a:rPr>
              <a:t>Upholding ethics, providing excellent care, and building a strong culture.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432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6249"/>
            <a:ext cx="9753600" cy="3395698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A70E2-9AD4-7646-BFB5-FAE3C47CB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C4B887-B627-C940-810C-C81C2C770916}" type="datetimeFigureOut">
              <a:rPr lang="en-US"/>
              <a:pPr>
                <a:defRPr/>
              </a:pPr>
              <a:t>1/27/26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92BA1-0445-D043-8918-15454D11E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FC5DA-7815-324C-B6C9-C70026336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49544C-105A-3F4B-8334-6C2BDB5E77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5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06A31-BF78-B240-9215-4E48D4CD0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AF2065-2B56-5543-B5CB-52E69CE0DB5F}" type="datetimeFigureOut">
              <a:rPr lang="en-US"/>
              <a:pPr>
                <a:defRPr/>
              </a:pPr>
              <a:t>1/27/26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7ABF1-9FEE-6344-8EB4-11F07E1E1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985A6-2321-C648-A8D2-B3DD05C80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C0F3EF-79A9-F64A-B50A-932C7A2136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80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6560" y="519289"/>
            <a:ext cx="2804160" cy="8265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4080" y="519289"/>
            <a:ext cx="8249920" cy="8265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EE2F0-A103-9B4A-BEA3-EB0351407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021BB6-1A46-254E-9840-EEAE21182FF3}" type="datetimeFigureOut">
              <a:rPr lang="en-US"/>
              <a:pPr>
                <a:defRPr/>
              </a:pPr>
              <a:t>1/27/26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515E0-6508-A64B-9388-CACA73F6D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82E5B-846D-804C-B75F-AE3D0A457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322A56-BBBA-454A-A739-B2073F2CA9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614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2547" y="892312"/>
            <a:ext cx="9375266" cy="4096028"/>
          </a:xfrm>
        </p:spPr>
        <p:txBody>
          <a:bodyPr/>
          <a:lstStyle>
            <a:lvl1pPr algn="l">
              <a:defRPr sz="6827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762546" y="6177280"/>
            <a:ext cx="9375268" cy="1192107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413">
                <a:solidFill>
                  <a:schemeClr val="accent1"/>
                </a:solidFill>
              </a:defRPr>
            </a:lvl1pPr>
            <a:lvl2pPr marL="650230" indent="0">
              <a:buFontTx/>
              <a:buNone/>
              <a:defRPr/>
            </a:lvl2pPr>
            <a:lvl3pPr marL="1300460" indent="0">
              <a:buFontTx/>
              <a:buNone/>
              <a:defRPr/>
            </a:lvl3pPr>
            <a:lvl4pPr marL="1950690" indent="0">
              <a:buFontTx/>
              <a:buNone/>
              <a:defRPr/>
            </a:lvl4pPr>
            <a:lvl5pPr marL="260091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62546" y="7369386"/>
            <a:ext cx="9375268" cy="1037685"/>
          </a:xfrm>
        </p:spPr>
        <p:txBody>
          <a:bodyPr/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C531D6-CBAF-564A-820F-213F9E2F796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834B1D-4E04-344A-9A1A-6267A8604F6C}" type="datetimeFigureOut">
              <a:rPr lang="en-US"/>
              <a:pPr>
                <a:defRPr/>
              </a:pPr>
              <a:t>1/27/26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8C084A-DE19-3346-BE7F-DACBBC4575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4122F3-8122-FB48-840F-EF5C436D37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27075" y="7086600"/>
            <a:ext cx="831850" cy="5191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64EC3F-D355-3749-A0BB-47E7D4C1D6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450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C0CD4-F279-4541-8397-50C20ADFD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336605-B5CE-394E-9738-F9690A2C0B99}" type="datetimeFigureOut">
              <a:rPr lang="en-US"/>
              <a:pPr>
                <a:defRPr/>
              </a:pPr>
              <a:t>1/27/26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87D34-356B-0F4E-B36C-9A30390D3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63709-0422-AB41-99D9-06524F4D8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46B1DC-D17D-DA48-A731-00432544A3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116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307" y="2431628"/>
            <a:ext cx="11216640" cy="4057226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307" y="6527237"/>
            <a:ext cx="11216640" cy="21335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F4A26-A858-F343-B5AA-EDBCB4E97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4D4E80-CBD7-AF43-B4A2-0099E0F9927E}" type="datetimeFigureOut">
              <a:rPr lang="en-US"/>
              <a:pPr>
                <a:defRPr/>
              </a:pPr>
              <a:t>1/27/26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02F4A-9E28-C444-A7C5-EFACBB9F5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E520A-22D6-594E-BE98-C0430C155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7AB61B-192E-D246-91BA-B3F611CCE8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56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836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5A85F71-C052-E14B-A356-B12FF8C4A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15C92E-B772-454A-8B78-DA6C4A664F13}" type="datetimeFigureOut">
              <a:rPr lang="en-US"/>
              <a:pPr>
                <a:defRPr/>
              </a:pPr>
              <a:t>1/27/26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6048ED0-923A-8342-91DF-D2DF35AA0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67560F7-178D-2542-9FA3-A83E0D6E7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FD147E-FD5E-9A44-A942-720F8B14B0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728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519290"/>
            <a:ext cx="11216640" cy="18852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775" y="2390987"/>
            <a:ext cx="5501639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775" y="3562773"/>
            <a:ext cx="5501639" cy="5240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680" y="2390987"/>
            <a:ext cx="5528734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680" y="3562773"/>
            <a:ext cx="5528734" cy="5240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230FF76-3092-8944-B922-4B2AE2B84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9A2C2B-EFF5-DA42-A359-EE95B36848DA}" type="datetimeFigureOut">
              <a:rPr lang="en-US"/>
              <a:pPr>
                <a:defRPr/>
              </a:pPr>
              <a:t>1/27/26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A323CF0-B83C-BF4F-8062-711778AD6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F45869D-D91C-094F-AFE7-7B3BB1E28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7CB72F-E7E9-8045-94BB-F2AFF8AB00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225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C476AB3-64D1-8642-9248-4C10FC4C9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92CF69-A03E-524A-843C-C7744337DF0B}" type="datetimeFigureOut">
              <a:rPr lang="en-US"/>
              <a:pPr>
                <a:defRPr/>
              </a:pPr>
              <a:t>1/27/26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3C4DE3C-B891-3C4E-A8DE-21AC19A06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7498FE7-0015-EE4D-AE78-5421F5A1B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D5AD94-DD52-4741-873D-141E907BE7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294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A803BA56-B89A-624B-93E2-01E51BEB3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15DD08-C3CB-784B-A834-C15908284656}" type="datetimeFigureOut">
              <a:rPr lang="en-US"/>
              <a:pPr>
                <a:defRPr/>
              </a:pPr>
              <a:t>1/27/26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BE80B89-5C75-AA44-AE35-E11963ED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D427A32-678E-184C-B768-EDF5970E0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BEF561-BA27-394A-B4E0-9EC6E386BF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23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0154615-6D8D-8E48-B6FB-41D21CFD5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1B65D3-6CBF-1342-831D-28934411396E}" type="datetimeFigureOut">
              <a:rPr lang="en-US"/>
              <a:pPr>
                <a:defRPr/>
              </a:pPr>
              <a:t>1/27/26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85D2A7D-E9A1-814F-ACD9-F9C7BA148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9D0F423-390B-054E-82C8-9B0471963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519779-E320-974A-9B18-94ABE238D8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3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28734" y="1404338"/>
            <a:ext cx="6583680" cy="6931378"/>
          </a:xfrm>
        </p:spPr>
        <p:txBody>
          <a:bodyPr rtlCol="0">
            <a:normAutofit/>
          </a:bodyPr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6A630-4F12-1E47-B43C-AEE26A258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A78AF1-49FC-A246-8151-9AD87277B40C}" type="datetimeFigureOut">
              <a:rPr lang="en-US"/>
              <a:pPr>
                <a:defRPr/>
              </a:pPr>
              <a:t>1/27/26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72B93-F589-2042-910F-C93A1DFFB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382F5B-BD8B-A448-B24D-C14F23DEB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738513-0B2E-FE41-9F06-46D08A1C78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313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9C1CB"/>
            </a:gs>
            <a:gs pos="59000">
              <a:srgbClr val="99C1CB">
                <a:lumMod val="78000"/>
                <a:lumOff val="22000"/>
              </a:srgb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BFDC7630-3F7D-6E48-AF58-919204FDB46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93763" y="519113"/>
            <a:ext cx="11217275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C7EC88FB-B216-0643-A954-724413964B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93763" y="2597150"/>
            <a:ext cx="11217275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79728-304B-CE46-BEAB-407539D085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3763" y="9040813"/>
            <a:ext cx="29257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  <a:latin typeface="Palatino" charset="0"/>
                <a:sym typeface="Palatino" charset="0"/>
              </a:defRPr>
            </a:lvl1pPr>
          </a:lstStyle>
          <a:p>
            <a:pPr>
              <a:defRPr/>
            </a:pPr>
            <a:fld id="{ACB9F82B-FE59-674C-B1E5-BEAAD7DAEA71}" type="datetimeFigureOut">
              <a:rPr lang="en-US"/>
              <a:pPr>
                <a:defRPr/>
              </a:pPr>
              <a:t>1/27/26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1908C-55F8-C044-9F35-94656A438E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8475" y="9040813"/>
            <a:ext cx="438785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  <a:latin typeface="Palatino" charset="0"/>
                <a:sym typeface="Palatino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084E1-E9EC-7E4B-A88B-23A22D5CF2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5275" y="9040813"/>
            <a:ext cx="2925763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  <a:latin typeface="Palatino" charset="0"/>
                <a:sym typeface="Palatino" charset="0"/>
              </a:defRPr>
            </a:lvl1pPr>
          </a:lstStyle>
          <a:p>
            <a:pPr>
              <a:defRPr/>
            </a:pPr>
            <a:fld id="{33556C4D-770F-E446-805C-EAAB23E3DC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33" r:id="rId1"/>
    <p:sldLayoutId id="2147485034" r:id="rId2"/>
    <p:sldLayoutId id="2147485035" r:id="rId3"/>
    <p:sldLayoutId id="2147485036" r:id="rId4"/>
    <p:sldLayoutId id="2147485037" r:id="rId5"/>
    <p:sldLayoutId id="2147485038" r:id="rId6"/>
    <p:sldLayoutId id="2147485039" r:id="rId7"/>
    <p:sldLayoutId id="2147485040" r:id="rId8"/>
    <p:sldLayoutId id="2147485043" r:id="rId9"/>
    <p:sldLayoutId id="2147485041" r:id="rId10"/>
    <p:sldLayoutId id="2147485042" r:id="rId11"/>
    <p:sldLayoutId id="2147485044" r:id="rId12"/>
  </p:sldLayoutIdLst>
  <p:txStyles>
    <p:titleStyle>
      <a:lvl1pPr algn="l" defTabSz="97472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97472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Calibri Light" charset="0"/>
        </a:defRPr>
      </a:lvl2pPr>
      <a:lvl3pPr algn="l" defTabSz="97472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Calibri Light" charset="0"/>
        </a:defRPr>
      </a:lvl3pPr>
      <a:lvl4pPr algn="l" defTabSz="97472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Calibri Light" charset="0"/>
        </a:defRPr>
      </a:lvl4pPr>
      <a:lvl5pPr algn="l" defTabSz="97472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Calibri Light" charset="0"/>
        </a:defRPr>
      </a:lvl5pPr>
      <a:lvl6pPr marL="457200" algn="l" defTabSz="974725" rtl="0" fontAlgn="base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Calibri Light" charset="0"/>
        </a:defRPr>
      </a:lvl6pPr>
      <a:lvl7pPr marL="914400" algn="l" defTabSz="974725" rtl="0" fontAlgn="base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Calibri Light" charset="0"/>
        </a:defRPr>
      </a:lvl7pPr>
      <a:lvl8pPr marL="1371600" algn="l" defTabSz="974725" rtl="0" fontAlgn="base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Calibri Light" charset="0"/>
        </a:defRPr>
      </a:lvl8pPr>
      <a:lvl9pPr marL="1828800" algn="l" defTabSz="974725" rtl="0" fontAlgn="base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Calibri Light" charset="0"/>
        </a:defRPr>
      </a:lvl9pPr>
    </p:titleStyle>
    <p:bodyStyle>
      <a:lvl1pPr marL="242888" indent="-242888" algn="l" defTabSz="974725" rtl="0" eaLnBrk="0" fontAlgn="base" hangingPunct="0">
        <a:lnSpc>
          <a:spcPct val="90000"/>
        </a:lnSpc>
        <a:spcBef>
          <a:spcPts val="1063"/>
        </a:spcBef>
        <a:spcAft>
          <a:spcPct val="0"/>
        </a:spcAft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0250" indent="-242888" algn="l" defTabSz="974725" rtl="0" eaLnBrk="0" fontAlgn="base" hangingPunct="0">
        <a:lnSpc>
          <a:spcPct val="90000"/>
        </a:lnSpc>
        <a:spcBef>
          <a:spcPts val="538"/>
        </a:spcBef>
        <a:spcAft>
          <a:spcPct val="0"/>
        </a:spcAft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indent="-242888" algn="l" defTabSz="974725" rtl="0" eaLnBrk="0" fontAlgn="base" hangingPunct="0">
        <a:lnSpc>
          <a:spcPct val="90000"/>
        </a:lnSpc>
        <a:spcBef>
          <a:spcPts val="538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706563" indent="-242888" algn="l" defTabSz="974725" rtl="0" eaLnBrk="0" fontAlgn="base" hangingPunct="0">
        <a:lnSpc>
          <a:spcPct val="90000"/>
        </a:lnSpc>
        <a:spcBef>
          <a:spcPts val="538"/>
        </a:spcBef>
        <a:spcAft>
          <a:spcPct val="0"/>
        </a:spcAft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925" indent="-242888" algn="l" defTabSz="974725" rtl="0" eaLnBrk="0" fontAlgn="base" hangingPunct="0">
        <a:lnSpc>
          <a:spcPct val="90000"/>
        </a:lnSpc>
        <a:spcBef>
          <a:spcPts val="538"/>
        </a:spcBef>
        <a:spcAft>
          <a:spcPct val="0"/>
        </a:spcAft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customXml" Target="../ink/ink2.xml"/><Relationship Id="rId7" Type="http://schemas.openxmlformats.org/officeDocument/2006/relationships/image" Target="../media/image11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70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812" y="682752"/>
            <a:ext cx="11987175" cy="83880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A57DC4-64AB-9C29-D2BB-69C7ABAE7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49" y="915153"/>
            <a:ext cx="10671101" cy="792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856546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A446229-4581-7549-973E-AEC9A818ED7E}"/>
              </a:ext>
            </a:extLst>
          </p:cNvPr>
          <p:cNvSpPr/>
          <p:nvPr/>
        </p:nvSpPr>
        <p:spPr>
          <a:xfrm>
            <a:off x="5588000" y="5602014"/>
            <a:ext cx="1828800" cy="202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our Circles Icons - Free SVG &amp; PNG Four Circles Images - Noun Project">
            <a:extLst>
              <a:ext uri="{FF2B5EF4-FFF2-40B4-BE49-F238E27FC236}">
                <a16:creationId xmlns:a16="http://schemas.microsoft.com/office/drawing/2014/main" id="{FCDEFA8C-0E18-214E-053A-7AB7B486C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2" y="187003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9C28FC-AA04-6B20-7085-58EE84FC0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707" y="3775030"/>
            <a:ext cx="2360589" cy="1305385"/>
          </a:xfrm>
        </p:spPr>
        <p:txBody>
          <a:bodyPr anchor="ctr">
            <a:norm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3600" dirty="0"/>
              <a:t>Field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3600" dirty="0"/>
              <a:t>Teams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50F63C-81C8-14B1-F01B-8B26CBBEE3A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1000"/>
          </a:blip>
          <a:stretch>
            <a:fillRect/>
          </a:stretch>
        </p:blipFill>
        <p:spPr>
          <a:xfrm>
            <a:off x="10454738" y="1870030"/>
            <a:ext cx="2486372" cy="20100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87B39D4-6582-C132-9184-36640940F93D}"/>
              </a:ext>
            </a:extLst>
          </p:cNvPr>
          <p:cNvSpPr txBox="1">
            <a:spLocks/>
          </p:cNvSpPr>
          <p:nvPr/>
        </p:nvSpPr>
        <p:spPr bwMode="auto">
          <a:xfrm>
            <a:off x="10256601" y="3775030"/>
            <a:ext cx="2975673" cy="1305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242888" indent="-242888" algn="l" defTabSz="974725" rtl="0" eaLnBrk="0" fontAlgn="base" hangingPunct="0">
              <a:lnSpc>
                <a:spcPct val="90000"/>
              </a:lnSpc>
              <a:spcBef>
                <a:spcPts val="10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0250" indent="-242888" algn="l" defTabSz="974725" rtl="0" eaLnBrk="0" fontAlgn="base" hangingPunct="0">
              <a:lnSpc>
                <a:spcPct val="90000"/>
              </a:lnSpc>
              <a:spcBef>
                <a:spcPts val="538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indent="-242888" algn="l" defTabSz="974725" rtl="0" eaLnBrk="0" fontAlgn="base" hangingPunct="0">
              <a:lnSpc>
                <a:spcPct val="90000"/>
              </a:lnSpc>
              <a:spcBef>
                <a:spcPts val="538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6563" indent="-242888" algn="l" defTabSz="974725" rtl="0" eaLnBrk="0" fontAlgn="base" hangingPunct="0">
              <a:lnSpc>
                <a:spcPct val="90000"/>
              </a:lnSpc>
              <a:spcBef>
                <a:spcPts val="538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3925" indent="-242888" algn="l" defTabSz="974725" rtl="0" eaLnBrk="0" fontAlgn="base" hangingPunct="0">
              <a:lnSpc>
                <a:spcPct val="90000"/>
              </a:lnSpc>
              <a:spcBef>
                <a:spcPts val="538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82324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70019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714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45410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600" dirty="0"/>
              <a:t>Field 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600" dirty="0"/>
              <a:t>Resources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8A0361D-3FFF-F16D-5BA8-873CDABF07ED}"/>
              </a:ext>
            </a:extLst>
          </p:cNvPr>
          <p:cNvCxnSpPr>
            <a:cxnSpLocks/>
            <a:stCxn id="1026" idx="3"/>
          </p:cNvCxnSpPr>
          <p:nvPr/>
        </p:nvCxnSpPr>
        <p:spPr>
          <a:xfrm>
            <a:off x="2393502" y="2822530"/>
            <a:ext cx="1870053" cy="52528"/>
          </a:xfrm>
          <a:prstGeom prst="straightConnector1">
            <a:avLst/>
          </a:prstGeom>
          <a:ln w="1047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A27673-239B-3828-AC2D-3F0FA8FCE371}"/>
              </a:ext>
            </a:extLst>
          </p:cNvPr>
          <p:cNvCxnSpPr>
            <a:cxnSpLocks/>
          </p:cNvCxnSpPr>
          <p:nvPr/>
        </p:nvCxnSpPr>
        <p:spPr>
          <a:xfrm flipH="1">
            <a:off x="9092485" y="2875058"/>
            <a:ext cx="1815921" cy="0"/>
          </a:xfrm>
          <a:prstGeom prst="straightConnector1">
            <a:avLst/>
          </a:prstGeom>
          <a:ln w="1047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567B20C6-94DC-E82D-161C-FF147BD61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29633"/>
            <a:ext cx="13019578" cy="852472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0997F8B-C645-750D-BB9A-CE14415DB6A6}"/>
              </a:ext>
            </a:extLst>
          </p:cNvPr>
          <p:cNvSpPr txBox="1"/>
          <p:nvPr/>
        </p:nvSpPr>
        <p:spPr>
          <a:xfrm>
            <a:off x="0" y="-35520"/>
            <a:ext cx="7458196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7200" b="1" dirty="0">
                <a:latin typeface="+mj-lt"/>
                <a:sym typeface="Palatino" charset="0"/>
              </a:rPr>
              <a:t>The</a:t>
            </a:r>
            <a:r>
              <a:rPr lang="en-US" sz="7200" b="1" dirty="0">
                <a:latin typeface="Palatino" charset="0"/>
                <a:sym typeface="Palatino" charset="0"/>
              </a:rPr>
              <a:t> </a:t>
            </a:r>
            <a:r>
              <a:rPr lang="en-US" sz="7200" b="1" dirty="0">
                <a:latin typeface="+mj-lt"/>
                <a:sym typeface="Palatino" charset="0"/>
              </a:rPr>
              <a:t>Cascadia Way…</a:t>
            </a:r>
          </a:p>
        </p:txBody>
      </p:sp>
      <p:pic>
        <p:nvPicPr>
          <p:cNvPr id="24" name="Picture 2" descr="Four Circles Icons - Free SVG &amp; PNG Four Circles Images - Noun Project">
            <a:extLst>
              <a:ext uri="{FF2B5EF4-FFF2-40B4-BE49-F238E27FC236}">
                <a16:creationId xmlns:a16="http://schemas.microsoft.com/office/drawing/2014/main" id="{9F3D7199-D848-4609-3A47-50DD12AA8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796" y="1164809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6EB0C8C-8580-BA4A-502F-33BA32C5D941}"/>
              </a:ext>
            </a:extLst>
          </p:cNvPr>
          <p:cNvCxnSpPr>
            <a:cxnSpLocks/>
          </p:cNvCxnSpPr>
          <p:nvPr/>
        </p:nvCxnSpPr>
        <p:spPr>
          <a:xfrm>
            <a:off x="3168174" y="2624163"/>
            <a:ext cx="1095381" cy="827375"/>
          </a:xfrm>
          <a:prstGeom prst="straightConnector1">
            <a:avLst/>
          </a:prstGeom>
          <a:ln w="1047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57D688-8961-5D7A-F125-3192312E4B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2598"/>
          <a:stretch>
            <a:fillRect/>
          </a:stretch>
        </p:blipFill>
        <p:spPr bwMode="auto">
          <a:xfrm>
            <a:off x="20" y="10"/>
            <a:ext cx="13004780" cy="975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66424"/>
            <a:ext cx="13004800" cy="1047539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2B3C6-0707-D354-C50D-F99850B65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7562296"/>
            <a:ext cx="11958320" cy="105932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 defTabSz="914400" eaLnBrk="1" hangingPunct="1"/>
            <a:r>
              <a:rPr lang="en-US" sz="8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RAFFLE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7455264"/>
            <a:ext cx="130048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725122"/>
            <a:ext cx="130048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035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3">
            <a:extLst>
              <a:ext uri="{FF2B5EF4-FFF2-40B4-BE49-F238E27FC236}">
                <a16:creationId xmlns:a16="http://schemas.microsoft.com/office/drawing/2014/main" id="{3618E939-F48C-1847-933D-1A419C3DA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3DB9F3-5868-2904-A3A3-AE809D877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7498" r="23836" b="1"/>
          <a:stretch>
            <a:fillRect/>
          </a:stretch>
        </p:blipFill>
        <p:spPr bwMode="auto">
          <a:xfrm>
            <a:off x="20" y="10"/>
            <a:ext cx="13004780" cy="975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66424"/>
            <a:ext cx="13004800" cy="1047539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930DD-5D6D-6DBE-857C-EA3FC0079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7562296"/>
            <a:ext cx="11958320" cy="105932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 defTabSz="914400" eaLnBrk="1" hangingPunct="1"/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FAMILY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7455264"/>
            <a:ext cx="130048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725122"/>
            <a:ext cx="130048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956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rgbClr val="3538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AA0060-6BE9-4964-9FDB-F4456574F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2580" y="879901"/>
            <a:ext cx="3045279" cy="68189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 eaLnBrk="1" hangingPunct="1"/>
            <a:r>
              <a:rPr lang="en-US" sz="4500" b="1" dirty="0">
                <a:solidFill>
                  <a:srgbClr val="FFFFFF"/>
                </a:solidFill>
              </a:rPr>
              <a:t>Challenge 1: Cookie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6244" y="689254"/>
            <a:ext cx="8670950" cy="814100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5DA0E0-F6A8-8182-14DB-2CDD84C3FB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2989" r="7339" b="1"/>
          <a:stretch>
            <a:fillRect/>
          </a:stretch>
        </p:blipFill>
        <p:spPr bwMode="auto">
          <a:xfrm>
            <a:off x="1041334" y="1340498"/>
            <a:ext cx="7640770" cy="683851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3802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104384-3026-5E28-5A68-956878F83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FA4438-C966-E709-3F73-D814564F85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17856" r="16145" b="1"/>
          <a:stretch>
            <a:fillRect/>
          </a:stretch>
        </p:blipFill>
        <p:spPr bwMode="auto">
          <a:xfrm>
            <a:off x="35570" y="0"/>
            <a:ext cx="13004780" cy="975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66424"/>
            <a:ext cx="13004800" cy="1047539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BA3963-9109-58DF-AAD6-87C4AF785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7562296"/>
            <a:ext cx="11958320" cy="105932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 defTabSz="914400" eaLnBrk="1" hangingPunct="1"/>
            <a:r>
              <a:rPr lang="en-US" sz="8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OWNERSHIP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7455264"/>
            <a:ext cx="130048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725122"/>
            <a:ext cx="130048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26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94D0DB-5F84-5D76-39D4-3C10262F2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rgbClr val="705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541864-CCAF-0502-CC00-C56CFF76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3560" y="828385"/>
            <a:ext cx="3290665" cy="68189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 eaLnBrk="1" hangingPunct="1"/>
            <a:r>
              <a:rPr lang="en-US" sz="4500" b="1" dirty="0">
                <a:solidFill>
                  <a:srgbClr val="FFFFFF"/>
                </a:solidFill>
              </a:rPr>
              <a:t>Challenge 2: Cup Stacking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6244" y="689254"/>
            <a:ext cx="8670950" cy="814100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47400E-3C9C-4E0C-DC18-1714B8F20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3541" r="-1" b="12243"/>
          <a:stretch>
            <a:fillRect/>
          </a:stretch>
        </p:blipFill>
        <p:spPr bwMode="auto">
          <a:xfrm>
            <a:off x="1041334" y="1340498"/>
            <a:ext cx="7640770" cy="683851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0696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3F13BA-B548-956F-E015-857ECF5F1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8C20EE9-9682-5776-A94F-7EED204F62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5956"/>
          <a:stretch>
            <a:fillRect/>
          </a:stretch>
        </p:blipFill>
        <p:spPr bwMode="auto">
          <a:xfrm>
            <a:off x="20" y="10"/>
            <a:ext cx="13004780" cy="975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66424"/>
            <a:ext cx="13004800" cy="1047539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90AE0C-E91C-EDDE-05D6-94303524F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7562296"/>
            <a:ext cx="11958320" cy="10593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 eaLnBrk="1" hangingPunct="1"/>
            <a:r>
              <a:rPr lang="en-US" sz="6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RESPONSIBILITY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7455264"/>
            <a:ext cx="130048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725122"/>
            <a:ext cx="130048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9653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C6B5BF-642E-0162-C1B4-CFCB1D0BF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rgbClr val="9D8B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2A4A05-58A5-997F-31C6-B7F3B2EB3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9729" y="879901"/>
            <a:ext cx="2788130" cy="68189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 eaLnBrk="1" hangingPunct="1"/>
            <a:r>
              <a:rPr lang="en-US" sz="3500" b="1">
                <a:solidFill>
                  <a:srgbClr val="FFFFFF"/>
                </a:solidFill>
              </a:rPr>
              <a:t>Challenge 3: Marshmellows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6244" y="689254"/>
            <a:ext cx="8670950" cy="814100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39D4F8-082D-2EA0-4C8A-EA266843DA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6640" r="-1" b="-1"/>
          <a:stretch>
            <a:fillRect/>
          </a:stretch>
        </p:blipFill>
        <p:spPr bwMode="auto">
          <a:xfrm>
            <a:off x="1041334" y="1340498"/>
            <a:ext cx="7640770" cy="683851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8761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1B51BB-C166-23B1-CABB-C670B35BC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27F5DC-6B4E-2ED0-1732-8174814CE9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6033" r="11301"/>
          <a:stretch>
            <a:fillRect/>
          </a:stretch>
        </p:blipFill>
        <p:spPr bwMode="auto">
          <a:xfrm>
            <a:off x="20" y="10"/>
            <a:ext cx="13004780" cy="975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66424"/>
            <a:ext cx="13004800" cy="1047539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7AEA22-6192-B01C-0386-2A4977CFD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7562296"/>
            <a:ext cx="11958320" cy="105932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 defTabSz="914400" eaLnBrk="1" hangingPunct="1"/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CELEBRATION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7455264"/>
            <a:ext cx="130048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725122"/>
            <a:ext cx="130048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148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8AF43-C040-FCB2-A6D7-93E57722D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/>
              <a:t>Welcome to Culture Night!!!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51FC6-C939-4A3C-02D6-07BE0FD6D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400" dirty="0"/>
              <a:t>We are excited to introduce Cascadia to you all!</a:t>
            </a:r>
          </a:p>
          <a:p>
            <a:endParaRPr lang="en-US" sz="4400" dirty="0"/>
          </a:p>
          <a:p>
            <a:r>
              <a:rPr lang="en-US" sz="4400" dirty="0"/>
              <a:t>Help yourself to food and drinks!</a:t>
            </a:r>
          </a:p>
          <a:p>
            <a:pPr marL="0" indent="0">
              <a:buNone/>
            </a:pPr>
            <a:endParaRPr lang="en-US" sz="4400" dirty="0"/>
          </a:p>
          <a:p>
            <a:r>
              <a:rPr lang="en-US" sz="4400" dirty="0"/>
              <a:t>We want this to be fun!!!</a:t>
            </a:r>
          </a:p>
          <a:p>
            <a:endParaRPr lang="en-US" sz="4400" dirty="0"/>
          </a:p>
          <a:p>
            <a:r>
              <a:rPr lang="en-US" sz="4400" dirty="0"/>
              <a:t>We have raffles and games with prizes, so be ready to participate!</a:t>
            </a:r>
          </a:p>
        </p:txBody>
      </p:sp>
    </p:spTree>
    <p:extLst>
      <p:ext uri="{BB962C8B-B14F-4D97-AF65-F5344CB8AC3E}">
        <p14:creationId xmlns:p14="http://schemas.microsoft.com/office/powerpoint/2010/main" val="4282515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6A322C-EDBB-5D0F-C9F3-3985E66BC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rgbClr val="8728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4EC564-F7FC-7E8A-F4E9-DBF44B912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9729" y="879901"/>
            <a:ext cx="3083210" cy="68189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 eaLnBrk="1" hangingPunct="1"/>
            <a:r>
              <a:rPr lang="en-US" sz="4500" b="1" dirty="0">
                <a:solidFill>
                  <a:srgbClr val="FFFFFF"/>
                </a:solidFill>
              </a:rPr>
              <a:t>Challenge 4: Pencils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6244" y="689254"/>
            <a:ext cx="8670950" cy="814100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87FAA3-2826-5706-3553-2918C2EBA5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9925" r="24768"/>
          <a:stretch>
            <a:fillRect/>
          </a:stretch>
        </p:blipFill>
        <p:spPr bwMode="auto">
          <a:xfrm>
            <a:off x="1041334" y="1340498"/>
            <a:ext cx="7640770" cy="683851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2503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9CB77E-6FE0-4A3E-7875-30482BF0F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C66ECFF-B3A0-2098-BC44-3D8CD8846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9365"/>
          <a:stretch>
            <a:fillRect/>
          </a:stretch>
        </p:blipFill>
        <p:spPr bwMode="auto">
          <a:xfrm>
            <a:off x="20" y="10"/>
            <a:ext cx="13004780" cy="975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66424"/>
            <a:ext cx="13004800" cy="1047539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1321A8-4565-1F97-FE69-650F94BA0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7562296"/>
            <a:ext cx="11958320" cy="105932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 defTabSz="914400" eaLnBrk="1" hangingPunct="1"/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EXPERIENCE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7455264"/>
            <a:ext cx="130048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725122"/>
            <a:ext cx="130048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382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DE481C-EF27-1B75-133C-3987FCF27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rgbClr val="426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3E6E7B-08DC-BFE8-4A8E-ECA3BAE10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9728" y="879901"/>
            <a:ext cx="3305071" cy="68189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 eaLnBrk="1" hangingPunct="1"/>
            <a:r>
              <a:rPr lang="en-US" sz="4500" b="1" dirty="0">
                <a:solidFill>
                  <a:srgbClr val="FFFFFF"/>
                </a:solidFill>
              </a:rPr>
              <a:t>Challenge 5: Flip Cup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6244" y="689254"/>
            <a:ext cx="8670950" cy="814100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24E3D4-4B9B-D23A-09A3-7EB9F805E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806404" y="2224984"/>
            <a:ext cx="8105776" cy="5303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8104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>
            <a:extLst>
              <a:ext uri="{FF2B5EF4-FFF2-40B4-BE49-F238E27FC236}">
                <a16:creationId xmlns:a16="http://schemas.microsoft.com/office/drawing/2014/main" id="{30B11D6C-6183-6F4A-BEDF-EAF51646E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23813"/>
            <a:ext cx="12979400" cy="972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4" name="Title 1">
            <a:extLst>
              <a:ext uri="{FF2B5EF4-FFF2-40B4-BE49-F238E27FC236}">
                <a16:creationId xmlns:a16="http://schemas.microsoft.com/office/drawing/2014/main" id="{6985B695-C38F-5A4A-BE99-06D43AF7E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25" y="469587"/>
            <a:ext cx="4044950" cy="1676400"/>
          </a:xfrm>
        </p:spPr>
        <p:txBody>
          <a:bodyPr/>
          <a:lstStyle/>
          <a:p>
            <a:r>
              <a:rPr lang="en-US" altLang="en-US" sz="9600" b="1" dirty="0">
                <a:solidFill>
                  <a:srgbClr val="009193"/>
                </a:solidFill>
              </a:rPr>
              <a:t>3 Pillars</a:t>
            </a:r>
          </a:p>
        </p:txBody>
      </p:sp>
      <p:sp>
        <p:nvSpPr>
          <p:cNvPr id="28675" name="Text Placeholder 2">
            <a:extLst>
              <a:ext uri="{FF2B5EF4-FFF2-40B4-BE49-F238E27FC236}">
                <a16:creationId xmlns:a16="http://schemas.microsoft.com/office/drawing/2014/main" id="{F5E2EEB0-CD4E-C844-855B-B998753500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97075" y="8095293"/>
            <a:ext cx="9010650" cy="1192212"/>
          </a:xfrm>
        </p:spPr>
        <p:txBody>
          <a:bodyPr/>
          <a:lstStyle/>
          <a:p>
            <a:r>
              <a:rPr lang="en-US" altLang="en-US" sz="6000" dirty="0">
                <a:solidFill>
                  <a:srgbClr val="009193"/>
                </a:solidFill>
              </a:rPr>
              <a:t>Clinical – Cultural - Financial</a:t>
            </a:r>
          </a:p>
        </p:txBody>
      </p:sp>
      <p:pic>
        <p:nvPicPr>
          <p:cNvPr id="28676" name="Picture 4">
            <a:extLst>
              <a:ext uri="{FF2B5EF4-FFF2-40B4-BE49-F238E27FC236}">
                <a16:creationId xmlns:a16="http://schemas.microsoft.com/office/drawing/2014/main" id="{0B4542D5-659D-6C4D-ACF7-6CB2711CB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99" t="32536" r="21518" b="16405"/>
          <a:stretch>
            <a:fillRect/>
          </a:stretch>
        </p:blipFill>
        <p:spPr bwMode="auto">
          <a:xfrm>
            <a:off x="559881" y="2145987"/>
            <a:ext cx="2890286" cy="1559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2" descr="SEO is a Three Legged Stool - YankeeRudy">
            <a:extLst>
              <a:ext uri="{FF2B5EF4-FFF2-40B4-BE49-F238E27FC236}">
                <a16:creationId xmlns:a16="http://schemas.microsoft.com/office/drawing/2014/main" id="{6265B1DD-3C49-074A-A47F-52538B3A8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515" y="2145986"/>
            <a:ext cx="1475923" cy="1559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F39198-4627-5381-3B80-507A755BE35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252" t="2139" r="252" b="-2139"/>
          <a:stretch>
            <a:fillRect/>
          </a:stretch>
        </p:blipFill>
        <p:spPr>
          <a:xfrm>
            <a:off x="3984647" y="2591761"/>
            <a:ext cx="5035507" cy="5001252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73830-1B8D-3A39-30C4-788C3F8E5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582A25-0515-97CD-E87A-E39A212381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2598"/>
          <a:stretch>
            <a:fillRect/>
          </a:stretch>
        </p:blipFill>
        <p:spPr bwMode="auto">
          <a:xfrm>
            <a:off x="20" y="10"/>
            <a:ext cx="13004780" cy="975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53CD9-C60A-1C7D-5A1E-6C7B67EE5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7562296"/>
            <a:ext cx="11958320" cy="105932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 defTabSz="914400" eaLnBrk="1" hangingPunct="1"/>
            <a:r>
              <a:rPr lang="en-US" sz="8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RAFFLE</a:t>
            </a:r>
          </a:p>
        </p:txBody>
      </p:sp>
    </p:spTree>
    <p:extLst>
      <p:ext uri="{BB962C8B-B14F-4D97-AF65-F5344CB8AC3E}">
        <p14:creationId xmlns:p14="http://schemas.microsoft.com/office/powerpoint/2010/main" val="161018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C1CB">
                <a:alpha val="56000"/>
              </a:srgbClr>
            </a:gs>
            <a:gs pos="98000">
              <a:schemeClr val="bg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4D130D45-AF24-1C41-8F96-661C5D071AF1}"/>
              </a:ext>
            </a:extLst>
          </p:cNvPr>
          <p:cNvSpPr txBox="1"/>
          <p:nvPr/>
        </p:nvSpPr>
        <p:spPr>
          <a:xfrm>
            <a:off x="10287000" y="4448908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92AEBD15-97AE-3AAE-6F0E-391F555D80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31418"/>
            <a:ext cx="13004800" cy="190264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B8B511-6ACA-6ADB-0580-54BF53DF5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133" y="3394796"/>
            <a:ext cx="6344535" cy="471553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093741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01548" cy="9753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2723290" y="2723287"/>
            <a:ext cx="9753600" cy="4307025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2723290" y="2737705"/>
            <a:ext cx="9753599" cy="430702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74322" y="5820893"/>
            <a:ext cx="3558370" cy="430703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35186" y="1379154"/>
            <a:ext cx="4160380" cy="5943407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2723300" y="2708867"/>
            <a:ext cx="9753604" cy="430702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CD84F9-EF9A-8ABC-C63A-E4CC84E1A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36" y="834638"/>
            <a:ext cx="3414791" cy="4817773"/>
          </a:xfrm>
        </p:spPr>
        <p:txBody>
          <a:bodyPr anchor="b">
            <a:normAutofit/>
          </a:bodyPr>
          <a:lstStyle/>
          <a:p>
            <a:r>
              <a:rPr lang="en-US" sz="5000" b="1" dirty="0">
                <a:solidFill>
                  <a:srgbClr val="FFFFFF"/>
                </a:solidFill>
              </a:rPr>
              <a:t>Let’s break the ice…</a:t>
            </a:r>
            <a:br>
              <a:rPr lang="en-US" sz="5000" b="1" dirty="0">
                <a:solidFill>
                  <a:srgbClr val="FFFFFF"/>
                </a:solidFill>
              </a:rPr>
            </a:br>
            <a:br>
              <a:rPr lang="en-US" sz="5000" b="1" dirty="0">
                <a:solidFill>
                  <a:srgbClr val="FFFFFF"/>
                </a:solidFill>
              </a:rPr>
            </a:br>
            <a:r>
              <a:rPr lang="en-US" sz="5000" b="1" dirty="0">
                <a:solidFill>
                  <a:srgbClr val="FFFFFF"/>
                </a:solidFill>
              </a:rPr>
              <a:t>Game 1: Musical Chairs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F009A-4783-CE73-CC2E-EB24FD05B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4604" y="5065916"/>
            <a:ext cx="7914425" cy="4278052"/>
          </a:xfrm>
        </p:spPr>
        <p:txBody>
          <a:bodyPr anchor="ctr">
            <a:normAutofit/>
          </a:bodyPr>
          <a:lstStyle/>
          <a:p>
            <a:r>
              <a:rPr lang="en-US" sz="3600" dirty="0"/>
              <a:t>5 Players</a:t>
            </a:r>
          </a:p>
          <a:p>
            <a:r>
              <a:rPr lang="en-US" sz="3600" dirty="0"/>
              <a:t>Music plays, players walk</a:t>
            </a:r>
          </a:p>
          <a:p>
            <a:r>
              <a:rPr lang="en-US" sz="3600" dirty="0"/>
              <a:t>Music stops, players sit</a:t>
            </a:r>
          </a:p>
          <a:p>
            <a:r>
              <a:rPr lang="en-US" sz="3600" dirty="0"/>
              <a:t>Player without a chair is eliminated</a:t>
            </a:r>
          </a:p>
          <a:p>
            <a:r>
              <a:rPr lang="en-US" sz="3600" dirty="0"/>
              <a:t>Last player with a seat wins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09D8D0-F91B-CF92-D1BE-E4C02D6F7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225" y="538422"/>
            <a:ext cx="7669343" cy="451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50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5A457B-2EB7-A3A6-9C22-44FCCD437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E824F25-30E0-1E0A-3315-F8191EF452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rgbClr val="166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E87C4C-DD72-72C4-897C-201E094D3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812" y="682752"/>
            <a:ext cx="11987175" cy="83880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E8DE8CE8-F3ED-CFCC-5FF8-668679A57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64" y="1067297"/>
            <a:ext cx="11632071" cy="761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78622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1826A1-D626-C845-A7A1-09D9D665BD68}"/>
              </a:ext>
            </a:extLst>
          </p:cNvPr>
          <p:cNvSpPr txBox="1"/>
          <p:nvPr/>
        </p:nvSpPr>
        <p:spPr>
          <a:xfrm>
            <a:off x="2357236" y="4780628"/>
            <a:ext cx="24464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b="1" dirty="0">
                <a:latin typeface="+mj-lt"/>
                <a:sym typeface="Palatino" charset="0"/>
              </a:rPr>
              <a:t>March 2015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73C8EA-2F7F-DB44-8D3B-CB19C2E46AAE}"/>
              </a:ext>
            </a:extLst>
          </p:cNvPr>
          <p:cNvSpPr txBox="1"/>
          <p:nvPr/>
        </p:nvSpPr>
        <p:spPr>
          <a:xfrm>
            <a:off x="8068727" y="4780627"/>
            <a:ext cx="26831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3600" b="1" dirty="0">
                <a:latin typeface="+mj-lt"/>
                <a:sym typeface="Palatino" charset="0"/>
              </a:rPr>
              <a:t>October 2021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0EA16-B2FB-634D-897C-F39D94B976FB}"/>
              </a:ext>
            </a:extLst>
          </p:cNvPr>
          <p:cNvSpPr txBox="1"/>
          <p:nvPr/>
        </p:nvSpPr>
        <p:spPr>
          <a:xfrm>
            <a:off x="2334526" y="0"/>
            <a:ext cx="8335743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7200" b="1" dirty="0">
                <a:latin typeface="+mj-lt"/>
                <a:sym typeface="Palatino" charset="0"/>
              </a:rPr>
              <a:t>The</a:t>
            </a:r>
            <a:r>
              <a:rPr lang="en-US" sz="7200" b="1" dirty="0">
                <a:latin typeface="Palatino" charset="0"/>
                <a:sym typeface="Palatino" charset="0"/>
              </a:rPr>
              <a:t> </a:t>
            </a:r>
            <a:r>
              <a:rPr lang="en-US" sz="7200" b="1" dirty="0">
                <a:latin typeface="+mj-lt"/>
                <a:sym typeface="Palatino" charset="0"/>
              </a:rPr>
              <a:t>Cascadia “Family”</a:t>
            </a: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16F7B1FD-BFE9-0846-8F7F-728D92100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2" t="29688" r="31250" b="36719"/>
          <a:stretch>
            <a:fillRect/>
          </a:stretch>
        </p:blipFill>
        <p:spPr bwMode="auto">
          <a:xfrm>
            <a:off x="1211384" y="1494476"/>
            <a:ext cx="4738173" cy="3286152"/>
          </a:xfrm>
          <a:prstGeom prst="rect">
            <a:avLst/>
          </a:prstGeom>
          <a:noFill/>
          <a:ln w="63500">
            <a:solidFill>
              <a:srgbClr val="009193"/>
            </a:solidFill>
            <a:miter lim="800000"/>
            <a:headEnd/>
            <a:tailEnd/>
          </a:ln>
          <a:effectLst>
            <a:outerShdw blurRad="50800" dist="50800" dir="5400000" algn="ctr" rotWithShape="0">
              <a:srgbClr val="99C1CB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20A79E-DC2F-C44C-862E-1BD28042F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9138" y="1494476"/>
            <a:ext cx="4762540" cy="3286152"/>
          </a:xfrm>
          <a:prstGeom prst="rect">
            <a:avLst/>
          </a:prstGeom>
          <a:ln w="63500">
            <a:solidFill>
              <a:srgbClr val="009193"/>
            </a:solidFill>
          </a:ln>
        </p:spPr>
      </p:pic>
      <p:pic>
        <p:nvPicPr>
          <p:cNvPr id="1026" name="x_image_0">
            <a:extLst>
              <a:ext uri="{FF2B5EF4-FFF2-40B4-BE49-F238E27FC236}">
                <a16:creationId xmlns:a16="http://schemas.microsoft.com/office/drawing/2014/main" id="{0B279E21-1C53-BA63-F688-B3F33DA922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7" t="27179" r="18107" b="27920"/>
          <a:stretch>
            <a:fillRect/>
          </a:stretch>
        </p:blipFill>
        <p:spPr bwMode="auto">
          <a:xfrm>
            <a:off x="4121128" y="5814691"/>
            <a:ext cx="4762541" cy="3292578"/>
          </a:xfrm>
          <a:prstGeom prst="rect">
            <a:avLst/>
          </a:prstGeom>
          <a:noFill/>
          <a:ln w="63500">
            <a:solidFill>
              <a:srgbClr val="00919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01F344-7225-75B8-FF5D-48EF62E74310}"/>
              </a:ext>
            </a:extLst>
          </p:cNvPr>
          <p:cNvSpPr txBox="1"/>
          <p:nvPr/>
        </p:nvSpPr>
        <p:spPr>
          <a:xfrm>
            <a:off x="4957780" y="9107269"/>
            <a:ext cx="30892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b="1" dirty="0">
                <a:latin typeface="+mj-lt"/>
                <a:sym typeface="Palatino" charset="0"/>
              </a:rPr>
              <a:t>December 2025</a:t>
            </a: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9C1CB"/>
            </a:gs>
            <a:gs pos="26000">
              <a:srgbClr val="99C1CB">
                <a:lumMod val="78000"/>
                <a:lumOff val="22000"/>
              </a:srgbClr>
            </a:gs>
            <a:gs pos="100000">
              <a:schemeClr val="accent3">
                <a:lumMod val="45000"/>
                <a:lumOff val="55000"/>
              </a:schemeClr>
            </a:gs>
            <a:gs pos="87000">
              <a:schemeClr val="accent3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693C62FA-3B9C-9C42-85F2-2CE3F9BC2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831" y="255202"/>
            <a:ext cx="11217275" cy="700087"/>
          </a:xfrm>
        </p:spPr>
        <p:txBody>
          <a:bodyPr/>
          <a:lstStyle/>
          <a:p>
            <a:pPr algn="ctr"/>
            <a:r>
              <a:rPr lang="en-US" altLang="en-US" sz="6000" b="1" dirty="0"/>
              <a:t>OUR GROWING FOOTPRINT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B900B4A-B15A-9845-8750-F6CE337A9E80}"/>
                  </a:ext>
                </a:extLst>
              </p14:cNvPr>
              <p14:cNvContentPartPr/>
              <p14:nvPr/>
            </p14:nvContentPartPr>
            <p14:xfrm>
              <a:off x="7843464" y="2152296"/>
              <a:ext cx="6840" cy="68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BB900B4A-B15A-9845-8750-F6CE337A9E8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25464" y="2044296"/>
                <a:ext cx="42480" cy="22248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F5769F1A-6DFD-0748-8C39-146048CF4DA6}"/>
              </a:ext>
            </a:extLst>
          </p:cNvPr>
          <p:cNvSpPr/>
          <p:nvPr/>
        </p:nvSpPr>
        <p:spPr>
          <a:xfrm>
            <a:off x="5624510" y="4185139"/>
            <a:ext cx="15391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A101853-C08D-0543-9DBA-5E4B5DC46F28}"/>
              </a:ext>
            </a:extLst>
          </p:cNvPr>
          <p:cNvSpPr txBox="1"/>
          <p:nvPr/>
        </p:nvSpPr>
        <p:spPr>
          <a:xfrm>
            <a:off x="9135461" y="1199991"/>
            <a:ext cx="2920404" cy="835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/>
              <a:t>Skilled Nursing </a:t>
            </a:r>
            <a:endParaRPr lang="en-US" sz="2000" dirty="0"/>
          </a:p>
          <a:p>
            <a:pPr algn="ctr"/>
            <a:r>
              <a:rPr lang="en-US" sz="4800" b="1" dirty="0">
                <a:solidFill>
                  <a:srgbClr val="009193"/>
                </a:solidFill>
              </a:rPr>
              <a:t>48</a:t>
            </a:r>
            <a:r>
              <a:rPr lang="en-US" sz="2000" dirty="0"/>
              <a:t>                          </a:t>
            </a:r>
          </a:p>
          <a:p>
            <a:pPr algn="ctr"/>
            <a:endParaRPr lang="en-US" sz="1050" dirty="0"/>
          </a:p>
          <a:p>
            <a:pPr algn="ctr"/>
            <a:r>
              <a:rPr lang="en-US" sz="2800" b="1" u="sng" dirty="0"/>
              <a:t>Senior Living ALF/ILF</a:t>
            </a:r>
            <a:r>
              <a:rPr lang="en-US" sz="2000" dirty="0"/>
              <a:t>                                </a:t>
            </a:r>
          </a:p>
          <a:p>
            <a:pPr algn="ctr"/>
            <a:r>
              <a:rPr lang="en-US" sz="4800" b="1" dirty="0">
                <a:solidFill>
                  <a:srgbClr val="009193"/>
                </a:solidFill>
              </a:rPr>
              <a:t>9</a:t>
            </a:r>
            <a:endParaRPr lang="en-US" sz="4800" dirty="0"/>
          </a:p>
          <a:p>
            <a:pPr algn="ctr"/>
            <a:endParaRPr lang="en-US" sz="1050" dirty="0"/>
          </a:p>
          <a:p>
            <a:pPr algn="ctr"/>
            <a:r>
              <a:rPr lang="en-US" sz="2800" b="1" u="sng" dirty="0"/>
              <a:t>Home Health and Hospice</a:t>
            </a:r>
            <a:endParaRPr lang="en-US" sz="2000" dirty="0"/>
          </a:p>
          <a:p>
            <a:pPr algn="ctr"/>
            <a:r>
              <a:rPr lang="en-US" sz="4800" b="1" dirty="0">
                <a:solidFill>
                  <a:srgbClr val="009193"/>
                </a:solidFill>
              </a:rPr>
              <a:t>1</a:t>
            </a:r>
            <a:endParaRPr lang="en-US" sz="4800" dirty="0"/>
          </a:p>
          <a:p>
            <a:pPr algn="ctr"/>
            <a:endParaRPr lang="en-US" sz="1050" dirty="0"/>
          </a:p>
          <a:p>
            <a:pPr algn="ctr"/>
            <a:r>
              <a:rPr lang="en-US" sz="2800" b="1" u="sng" dirty="0"/>
              <a:t>Dedicated Employees</a:t>
            </a:r>
            <a:endParaRPr lang="en-US" sz="2000" dirty="0"/>
          </a:p>
          <a:p>
            <a:pPr algn="ctr"/>
            <a:r>
              <a:rPr lang="en-US" sz="4800" b="1" dirty="0">
                <a:solidFill>
                  <a:srgbClr val="009193"/>
                </a:solidFill>
              </a:rPr>
              <a:t>3,500</a:t>
            </a:r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en-US" sz="2800" b="1" u="sng" dirty="0"/>
              <a:t>Residents</a:t>
            </a:r>
            <a:endParaRPr lang="en-US" sz="2000" dirty="0"/>
          </a:p>
          <a:p>
            <a:pPr algn="ctr"/>
            <a:r>
              <a:rPr lang="en-US" sz="4800" b="1" dirty="0">
                <a:solidFill>
                  <a:srgbClr val="009193"/>
                </a:solidFill>
              </a:rPr>
              <a:t>4,000</a:t>
            </a:r>
            <a:endParaRPr lang="en-US" sz="2000" dirty="0"/>
          </a:p>
          <a:p>
            <a:pPr algn="ctr"/>
            <a:r>
              <a:rPr lang="en-US" sz="2000" dirty="0"/>
              <a:t>           </a:t>
            </a: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4C7B8799-614A-2602-F641-C0169C1EAC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5354" r="39747"/>
          <a:stretch>
            <a:fillRect/>
          </a:stretch>
        </p:blipFill>
        <p:spPr>
          <a:xfrm>
            <a:off x="1431786" y="1313435"/>
            <a:ext cx="6061314" cy="7757483"/>
          </a:xfrm>
          <a:prstGeom prst="rect">
            <a:avLst/>
          </a:prstGeom>
          <a:ln w="9525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483507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4">
            <a:extLst>
              <a:ext uri="{FF2B5EF4-FFF2-40B4-BE49-F238E27FC236}">
                <a16:creationId xmlns:a16="http://schemas.microsoft.com/office/drawing/2014/main" id="{57001AEB-CA33-594E-BA79-6B500A2E223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8403" y="876955"/>
            <a:ext cx="9020991" cy="8617676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B900B4A-B15A-9845-8750-F6CE337A9E80}"/>
                  </a:ext>
                </a:extLst>
              </p14:cNvPr>
              <p14:cNvContentPartPr/>
              <p14:nvPr/>
            </p14:nvContentPartPr>
            <p14:xfrm>
              <a:off x="7843464" y="2152296"/>
              <a:ext cx="6840" cy="68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BB900B4A-B15A-9845-8750-F6CE337A9E8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25464" y="2044296"/>
                <a:ext cx="42480" cy="22248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F5769F1A-6DFD-0748-8C39-146048CF4DA6}"/>
              </a:ext>
            </a:extLst>
          </p:cNvPr>
          <p:cNvSpPr/>
          <p:nvPr/>
        </p:nvSpPr>
        <p:spPr>
          <a:xfrm>
            <a:off x="5624510" y="4185139"/>
            <a:ext cx="15391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A101853-C08D-0543-9DBA-5E4B5DC46F28}"/>
              </a:ext>
            </a:extLst>
          </p:cNvPr>
          <p:cNvSpPr txBox="1"/>
          <p:nvPr/>
        </p:nvSpPr>
        <p:spPr>
          <a:xfrm>
            <a:off x="6091707" y="4798380"/>
            <a:ext cx="6735651" cy="4770537"/>
          </a:xfrm>
          <a:prstGeom prst="rect">
            <a:avLst/>
          </a:prstGeom>
          <a:solidFill>
            <a:srgbClr val="FFFFFF">
              <a:shade val="85000"/>
            </a:srgbClr>
          </a:solidFill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/>
              <a:t>5 Healthcare Company Regions</a:t>
            </a:r>
            <a:endParaRPr lang="en-US" sz="2000" dirty="0"/>
          </a:p>
          <a:p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b="1" dirty="0"/>
              <a:t>Columbia</a:t>
            </a:r>
            <a:r>
              <a:rPr lang="en-US" sz="2400" b="1" dirty="0"/>
              <a:t> (OR, Western WA)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b="1" dirty="0"/>
              <a:t>Northern</a:t>
            </a:r>
            <a:r>
              <a:rPr lang="en-US" sz="2400" b="1" dirty="0"/>
              <a:t> (Eastern WA, Northern ID, MT)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b="1" dirty="0"/>
              <a:t>3 Rivers</a:t>
            </a:r>
            <a:r>
              <a:rPr lang="en-US" sz="2400" b="1" dirty="0"/>
              <a:t> (Central - ID)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b="1" dirty="0"/>
              <a:t>Envision</a:t>
            </a:r>
            <a:r>
              <a:rPr lang="en-US" sz="2400" b="1" dirty="0"/>
              <a:t> (Southern – ID)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b="1" dirty="0" err="1"/>
              <a:t>Vincero</a:t>
            </a:r>
            <a:r>
              <a:rPr lang="en-US" sz="2400" b="1" dirty="0"/>
              <a:t> (AZ)</a:t>
            </a:r>
          </a:p>
        </p:txBody>
      </p:sp>
      <p:pic>
        <p:nvPicPr>
          <p:cNvPr id="2051" name="x_x_Picture 2">
            <a:extLst>
              <a:ext uri="{FF2B5EF4-FFF2-40B4-BE49-F238E27FC236}">
                <a16:creationId xmlns:a16="http://schemas.microsoft.com/office/drawing/2014/main" id="{67A14DA7-C8F5-8132-0CC1-9F4FBAE7F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75" b="18372"/>
          <a:stretch>
            <a:fillRect/>
          </a:stretch>
        </p:blipFill>
        <p:spPr bwMode="auto">
          <a:xfrm rot="519470">
            <a:off x="2706106" y="761156"/>
            <a:ext cx="4232934" cy="1515268"/>
          </a:xfrm>
          <a:prstGeom prst="ellipse">
            <a:avLst/>
          </a:prstGeom>
          <a:solidFill>
            <a:schemeClr val="bg1"/>
          </a:solidFill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52" name="x_x_image_0">
            <a:extLst>
              <a:ext uri="{FF2B5EF4-FFF2-40B4-BE49-F238E27FC236}">
                <a16:creationId xmlns:a16="http://schemas.microsoft.com/office/drawing/2014/main" id="{B47A31D8-625E-08AF-0914-64903824A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15820">
            <a:off x="1850571" y="6548733"/>
            <a:ext cx="3993352" cy="15069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53" name="x_x_image_1">
            <a:extLst>
              <a:ext uri="{FF2B5EF4-FFF2-40B4-BE49-F238E27FC236}">
                <a16:creationId xmlns:a16="http://schemas.microsoft.com/office/drawing/2014/main" id="{D903E2D4-FE56-226E-6003-1B209F990B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36" b="21886"/>
          <a:stretch>
            <a:fillRect/>
          </a:stretch>
        </p:blipFill>
        <p:spPr bwMode="auto">
          <a:xfrm rot="17290863">
            <a:off x="-834216" y="918403"/>
            <a:ext cx="3756217" cy="2091375"/>
          </a:xfrm>
          <a:prstGeom prst="ellipse">
            <a:avLst/>
          </a:prstGeom>
          <a:solidFill>
            <a:schemeClr val="bg1"/>
          </a:solidFill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DA0C1F-4DF4-0C1E-4279-873DD35B487A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442246">
            <a:off x="5038672" y="2511274"/>
            <a:ext cx="3621267" cy="156827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B681DD7-D45A-D62A-5FF7-23AD21B45A18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3567448" y="2446986"/>
            <a:ext cx="1486186" cy="616140"/>
          </a:xfrm>
          <a:prstGeom prst="straightConnector1">
            <a:avLst/>
          </a:prstGeom>
          <a:ln w="79375">
            <a:solidFill>
              <a:srgbClr val="0091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5620D27-1E9A-F95C-C9DB-E4AA6AD1E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818445">
            <a:off x="1573834" y="3365971"/>
            <a:ext cx="3982006" cy="151468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102697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9C1CB">
                <a:lumMod val="23991"/>
                <a:lumOff val="76009"/>
              </a:srgbClr>
            </a:gs>
            <a:gs pos="59000">
              <a:srgbClr val="99C1CB">
                <a:lumMod val="78000"/>
                <a:lumOff val="22000"/>
              </a:srgb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70C9B7-9547-4006-471E-75047F6AC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0836CF-D20F-9EC1-6BA2-F3684054D97C}"/>
              </a:ext>
            </a:extLst>
          </p:cNvPr>
          <p:cNvSpPr txBox="1"/>
          <p:nvPr/>
        </p:nvSpPr>
        <p:spPr>
          <a:xfrm>
            <a:off x="1623115" y="6619740"/>
            <a:ext cx="9758569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7200" b="1" dirty="0">
                <a:latin typeface="+mj-lt"/>
                <a:sym typeface="Palatino" charset="0"/>
              </a:rPr>
              <a:t>WE ARE NOT CORPORATE!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869AC5-DA5F-70EB-09F9-25CB04798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987" y="1481786"/>
            <a:ext cx="13019787" cy="4709648"/>
          </a:xfrm>
          <a:prstGeom prst="rect">
            <a:avLst/>
          </a:prstGeom>
        </p:spPr>
      </p:pic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61114CFF-126E-D256-D8F0-B3A825744DE3}"/>
              </a:ext>
            </a:extLst>
          </p:cNvPr>
          <p:cNvSpPr/>
          <p:nvPr/>
        </p:nvSpPr>
        <p:spPr>
          <a:xfrm>
            <a:off x="2148474" y="-1180699"/>
            <a:ext cx="8692863" cy="9268632"/>
          </a:xfrm>
          <a:prstGeom prst="mathMultiply">
            <a:avLst/>
          </a:prstGeom>
          <a:solidFill>
            <a:srgbClr val="C00000"/>
          </a:solidFill>
          <a:ln w="952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8228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9C1CB">
                <a:lumMod val="23991"/>
                <a:lumOff val="76009"/>
              </a:srgbClr>
            </a:gs>
            <a:gs pos="59000">
              <a:srgbClr val="99C1CB">
                <a:lumMod val="78000"/>
                <a:lumOff val="22000"/>
              </a:srgb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>
            <a:extLst>
              <a:ext uri="{FF2B5EF4-FFF2-40B4-BE49-F238E27FC236}">
                <a16:creationId xmlns:a16="http://schemas.microsoft.com/office/drawing/2014/main" id="{586BBC01-A30F-C940-8099-21FAAD8FD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998" y="879230"/>
            <a:ext cx="10184902" cy="8036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8629C6-2820-59B1-570B-9411C6415B9C}"/>
              </a:ext>
            </a:extLst>
          </p:cNvPr>
          <p:cNvSpPr txBox="1"/>
          <p:nvPr/>
        </p:nvSpPr>
        <p:spPr>
          <a:xfrm>
            <a:off x="261028" y="0"/>
            <a:ext cx="7622151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7200" b="1" dirty="0">
                <a:latin typeface="+mj-lt"/>
                <a:sym typeface="Palatino" charset="0"/>
              </a:rPr>
              <a:t>The</a:t>
            </a:r>
            <a:r>
              <a:rPr lang="en-US" sz="7200" b="1" dirty="0">
                <a:latin typeface="Palatino" charset="0"/>
                <a:sym typeface="Palatino" charset="0"/>
              </a:rPr>
              <a:t> </a:t>
            </a:r>
            <a:r>
              <a:rPr lang="en-US" sz="7200" b="1" dirty="0">
                <a:latin typeface="+mj-lt"/>
                <a:sym typeface="Palatino" charset="0"/>
              </a:rPr>
              <a:t>Common Way…</a:t>
            </a:r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8500ae0-9218-462a-82dd-8f24f16d569d">
      <Terms xmlns="http://schemas.microsoft.com/office/infopath/2007/PartnerControls"/>
    </lcf76f155ced4ddcb4097134ff3c332f>
    <TaxCatchAll xmlns="5b999e34-ec2c-4260-9900-4458bfc68f36" xsi:nil="true"/>
    <SharedWithUsers xmlns="5b999e34-ec2c-4260-9900-4458bfc68f36">
      <UserInfo>
        <DisplayName>Bryan McNeil</DisplayName>
        <AccountId>625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388C3EFD65C546ADC1B4DB3D3D8CFD" ma:contentTypeVersion="14" ma:contentTypeDescription="Create a new document." ma:contentTypeScope="" ma:versionID="b903c649219b7de6ae7501916e7a64e0">
  <xsd:schema xmlns:xsd="http://www.w3.org/2001/XMLSchema" xmlns:xs="http://www.w3.org/2001/XMLSchema" xmlns:p="http://schemas.microsoft.com/office/2006/metadata/properties" xmlns:ns2="68500ae0-9218-462a-82dd-8f24f16d569d" xmlns:ns3="5b999e34-ec2c-4260-9900-4458bfc68f36" targetNamespace="http://schemas.microsoft.com/office/2006/metadata/properties" ma:root="true" ma:fieldsID="0d6e80ca947f762bf4ee7d44d6d6155d" ns2:_="" ns3:_="">
    <xsd:import namespace="68500ae0-9218-462a-82dd-8f24f16d569d"/>
    <xsd:import namespace="5b999e34-ec2c-4260-9900-4458bfc68f3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500ae0-9218-462a-82dd-8f24f16d56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b04959bf-871a-46c2-a8d8-5ec64da4595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999e34-ec2c-4260-9900-4458bfc68f36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a8f5cab1-e788-4c00-a50d-b6ab5784914a}" ma:internalName="TaxCatchAll" ma:showField="CatchAllData" ma:web="5b999e34-ec2c-4260-9900-4458bfc68f3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5B10CAF-DE2E-4F1F-8C66-5692E7FB99C0}">
  <ds:schemaRefs>
    <ds:schemaRef ds:uri="812384cb-a50e-43db-9caf-5c3b6c9eb0f7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purl.org/dc/elements/1.1/"/>
    <ds:schemaRef ds:uri="http://schemas.openxmlformats.org/package/2006/metadata/core-properties"/>
    <ds:schemaRef ds:uri="ef933668-6965-47a8-8ce8-1d49a4b58b54"/>
    <ds:schemaRef ds:uri="http://schemas.microsoft.com/office/2006/metadata/properties"/>
    <ds:schemaRef ds:uri="http://www.w3.org/XML/1998/namespace"/>
    <ds:schemaRef ds:uri="68500ae0-9218-462a-82dd-8f24f16d569d"/>
    <ds:schemaRef ds:uri="5b999e34-ec2c-4260-9900-4458bfc68f36"/>
  </ds:schemaRefs>
</ds:datastoreItem>
</file>

<file path=customXml/itemProps2.xml><?xml version="1.0" encoding="utf-8"?>
<ds:datastoreItem xmlns:ds="http://schemas.openxmlformats.org/officeDocument/2006/customXml" ds:itemID="{85489BFA-7E3B-48C0-AE9B-F9ECFE2995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B832BD-F9A9-4AAD-B502-3C214A9F52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500ae0-9218-462a-82dd-8f24f16d569d"/>
    <ds:schemaRef ds:uri="5b999e34-ec2c-4260-9900-4458bfc68f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0e87adc8-49b3-4a6a-83ad-ceb1c4cdee49}" enabled="0" method="" siteId="{0e87adc8-49b3-4a6a-83ad-ceb1c4cdee49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19015</TotalTime>
  <Words>412</Words>
  <Application>Microsoft Macintosh PowerPoint</Application>
  <PresentationFormat>Custom</PresentationFormat>
  <Paragraphs>96</Paragraphs>
  <Slides>25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Lucida Grande</vt:lpstr>
      <vt:lpstr>Palatino</vt:lpstr>
      <vt:lpstr>Wingdings</vt:lpstr>
      <vt:lpstr>Office Theme</vt:lpstr>
      <vt:lpstr>PowerPoint Presentation</vt:lpstr>
      <vt:lpstr>Welcome to Culture Night!!!</vt:lpstr>
      <vt:lpstr>Let’s break the ice…  Game 1: Musical Chairs</vt:lpstr>
      <vt:lpstr>PowerPoint Presentation</vt:lpstr>
      <vt:lpstr>PowerPoint Presentation</vt:lpstr>
      <vt:lpstr>OUR GROWING FOOTPRINT</vt:lpstr>
      <vt:lpstr>PowerPoint Presentation</vt:lpstr>
      <vt:lpstr>PowerPoint Presentation</vt:lpstr>
      <vt:lpstr>PowerPoint Presentation</vt:lpstr>
      <vt:lpstr>PowerPoint Presentation</vt:lpstr>
      <vt:lpstr>RAFFLE</vt:lpstr>
      <vt:lpstr>PowerPoint Presentation</vt:lpstr>
      <vt:lpstr>FAMILY</vt:lpstr>
      <vt:lpstr>Challenge 1: Cookie</vt:lpstr>
      <vt:lpstr>OWNERSHIP</vt:lpstr>
      <vt:lpstr>Challenge 2: Cup Stacking</vt:lpstr>
      <vt:lpstr>RESPONSIBILITY</vt:lpstr>
      <vt:lpstr>Challenge 3: Marshmellows</vt:lpstr>
      <vt:lpstr>CELEBRATION</vt:lpstr>
      <vt:lpstr>Challenge 4: Pencils</vt:lpstr>
      <vt:lpstr>EXPERIENCE</vt:lpstr>
      <vt:lpstr>Challenge 5: Flip Cup</vt:lpstr>
      <vt:lpstr>3 Pillars</vt:lpstr>
      <vt:lpstr>RAFFLE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Ensign</dc:title>
  <dc:subject/>
  <dc:creator>Paul Arnell</dc:creator>
  <cp:keywords/>
  <dc:description/>
  <cp:lastModifiedBy>Tim Nelson</cp:lastModifiedBy>
  <cp:revision>6</cp:revision>
  <cp:lastPrinted>2016-05-13T18:05:32Z</cp:lastPrinted>
  <dcterms:modified xsi:type="dcterms:W3CDTF">2026-01-28T02:02:01Z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0x01010071388C3EFD65C546ADC1B4DB3D3D8CFD</vt:lpwstr>
  </property>
  <property fmtid="{D5CDD505-2E9C-101B-9397-08002B2CF9AE}" pid="3" name="SharedWithUsers">
    <vt:lpwstr>625;#Bryan McNeil</vt:lpwstr>
  </property>
  <property fmtid="{D5CDD505-2E9C-101B-9397-08002B2CF9AE}" pid="4" name="MediaServiceImageTags">
    <vt:lpwstr/>
  </property>
</Properties>
</file>